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5" r:id="rId11"/>
    <p:sldId id="264" r:id="rId12"/>
  </p:sldIdLst>
  <p:sldSz cx="18288000" cy="10287000"/>
  <p:notesSz cx="6858000" cy="9144000"/>
  <p:embeddedFontLst>
    <p:embeddedFont>
      <p:font typeface="Open Sans" panose="020B0606030504020204" pitchFamily="34" charset="0"/>
      <p:regular r:id="rId13"/>
    </p:embeddedFont>
    <p:embeddedFont>
      <p:font typeface="Open Sans Bold" panose="020B0806030504020204" charset="0"/>
      <p:regular r:id="rId14"/>
    </p:embeddedFont>
    <p:embeddedFont>
      <p:font typeface="Public Sa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438E0-9C45-48B2-93AD-8D4205E4A320}" v="2" dt="2025-01-10T16:22:46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4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erine Ayaris Reyes Sanchez" userId="a7a0921d-c5e0-43b3-ad90-b9dec05c5532" providerId="ADAL" clId="{1D3438E0-9C45-48B2-93AD-8D4205E4A320}"/>
    <pc:docChg chg="custSel modSld">
      <pc:chgData name="Katherine Ayaris Reyes Sanchez" userId="a7a0921d-c5e0-43b3-ad90-b9dec05c5532" providerId="ADAL" clId="{1D3438E0-9C45-48B2-93AD-8D4205E4A320}" dt="2025-01-10T16:23:26.372" v="572" actId="115"/>
      <pc:docMkLst>
        <pc:docMk/>
      </pc:docMkLst>
      <pc:sldChg chg="modSp mod">
        <pc:chgData name="Katherine Ayaris Reyes Sanchez" userId="a7a0921d-c5e0-43b3-ad90-b9dec05c5532" providerId="ADAL" clId="{1D3438E0-9C45-48B2-93AD-8D4205E4A320}" dt="2025-01-10T16:23:26.372" v="572" actId="115"/>
        <pc:sldMkLst>
          <pc:docMk/>
          <pc:sldMk cId="0" sldId="263"/>
        </pc:sldMkLst>
        <pc:spChg chg="mod">
          <ac:chgData name="Katherine Ayaris Reyes Sanchez" userId="a7a0921d-c5e0-43b3-ad90-b9dec05c5532" providerId="ADAL" clId="{1D3438E0-9C45-48B2-93AD-8D4205E4A320}" dt="2025-01-10T16:23:26.372" v="572" actId="115"/>
          <ac:spMkLst>
            <pc:docMk/>
            <pc:sldMk cId="0" sldId="263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Un hombre sentado en el piso&#10;&#10;Descripción generada automáticamente con confianza baja">
            <a:extLst>
              <a:ext uri="{FF2B5EF4-FFF2-40B4-BE49-F238E27FC236}">
                <a16:creationId xmlns:a16="http://schemas.microsoft.com/office/drawing/2014/main" id="{58D351D9-37E3-2DAE-4122-D10B04935E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6"/>
          <a:stretch/>
        </p:blipFill>
        <p:spPr>
          <a:xfrm>
            <a:off x="-106682" y="-81431"/>
            <a:ext cx="18531844" cy="10736579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AE4A9F8B-2E30-9157-4F96-4636830F4331}"/>
              </a:ext>
            </a:extLst>
          </p:cNvPr>
          <p:cNvSpPr/>
          <p:nvPr/>
        </p:nvSpPr>
        <p:spPr>
          <a:xfrm>
            <a:off x="457200" y="995604"/>
            <a:ext cx="7772400" cy="92202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 dirty="0"/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18288000" cy="571500"/>
            <a:chOff x="0" y="0"/>
            <a:chExt cx="4816593" cy="384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84715"/>
            </a:xfrm>
            <a:custGeom>
              <a:avLst/>
              <a:gdLst/>
              <a:ahLst/>
              <a:cxnLst/>
              <a:rect l="l" t="t" r="r" b="b"/>
              <a:pathLst>
                <a:path w="4816592" h="384715">
                  <a:moveTo>
                    <a:pt x="0" y="0"/>
                  </a:moveTo>
                  <a:lnTo>
                    <a:pt x="4816592" y="0"/>
                  </a:lnTo>
                  <a:lnTo>
                    <a:pt x="4816592" y="384715"/>
                  </a:lnTo>
                  <a:lnTo>
                    <a:pt x="0" y="384715"/>
                  </a:lnTo>
                  <a:close/>
                </a:path>
              </a:pathLst>
            </a:custGeom>
            <a:solidFill>
              <a:srgbClr val="F0001D"/>
            </a:solidFill>
          </p:spPr>
          <p:txBody>
            <a:bodyPr/>
            <a:lstStyle/>
            <a:p>
              <a:endParaRPr lang="es-N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422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6699999" y="0"/>
            <a:ext cx="597401" cy="571500"/>
          </a:xfrm>
          <a:custGeom>
            <a:avLst/>
            <a:gdLst/>
            <a:ahLst/>
            <a:cxnLst/>
            <a:rect l="l" t="t" r="r" b="b"/>
            <a:pathLst>
              <a:path w="1469136" h="1460716">
                <a:moveTo>
                  <a:pt x="0" y="0"/>
                </a:moveTo>
                <a:lnTo>
                  <a:pt x="1469136" y="0"/>
                </a:lnTo>
                <a:lnTo>
                  <a:pt x="1469136" y="1460716"/>
                </a:lnTo>
                <a:lnTo>
                  <a:pt x="0" y="14607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34395"/>
            </a:stretch>
          </a:blipFill>
        </p:spPr>
        <p:txBody>
          <a:bodyPr/>
          <a:lstStyle/>
          <a:p>
            <a:endParaRPr lang="es-NI"/>
          </a:p>
        </p:txBody>
      </p:sp>
      <p:sp>
        <p:nvSpPr>
          <p:cNvPr id="15" name="TextBox 15"/>
          <p:cNvSpPr txBox="1"/>
          <p:nvPr/>
        </p:nvSpPr>
        <p:spPr>
          <a:xfrm>
            <a:off x="-441966" y="-81431"/>
            <a:ext cx="20634966" cy="1093891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 dirty="0"/>
          </a:p>
        </p:txBody>
      </p:sp>
      <p:sp>
        <p:nvSpPr>
          <p:cNvPr id="8" name="TextBox 8"/>
          <p:cNvSpPr txBox="1"/>
          <p:nvPr/>
        </p:nvSpPr>
        <p:spPr>
          <a:xfrm>
            <a:off x="15240" y="9878034"/>
            <a:ext cx="18288000" cy="8859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6" name="TextBox 16"/>
          <p:cNvSpPr txBox="1"/>
          <p:nvPr/>
        </p:nvSpPr>
        <p:spPr>
          <a:xfrm>
            <a:off x="-3686268" y="2738071"/>
            <a:ext cx="15863035" cy="3204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chemeClr val="bg1"/>
                </a:solidFill>
                <a:latin typeface="Public Sans Bold"/>
              </a:rPr>
              <a:t>Programa </a:t>
            </a:r>
          </a:p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chemeClr val="bg1"/>
                </a:solidFill>
                <a:latin typeface="Public Sans Bold"/>
              </a:rPr>
              <a:t>Socia Líder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999129" y="6101004"/>
            <a:ext cx="6492240" cy="0"/>
          </a:xfrm>
          <a:prstGeom prst="line">
            <a:avLst/>
          </a:prstGeom>
          <a:ln w="85725" cap="flat">
            <a:solidFill>
              <a:srgbClr val="FBC0C7">
                <a:alpha val="5568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NI"/>
          </a:p>
        </p:txBody>
      </p:sp>
      <p:sp>
        <p:nvSpPr>
          <p:cNvPr id="19" name="TextBox 19"/>
          <p:cNvSpPr txBox="1"/>
          <p:nvPr/>
        </p:nvSpPr>
        <p:spPr>
          <a:xfrm>
            <a:off x="794298" y="6710604"/>
            <a:ext cx="6697071" cy="3036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chemeClr val="bg1"/>
                </a:solidFill>
                <a:latin typeface="Open Sans"/>
              </a:rPr>
              <a:t>Campaña anual de crecimiento en Banca Comunal y Crédito Individual </a:t>
            </a:r>
          </a:p>
          <a:p>
            <a:pPr algn="ctr">
              <a:lnSpc>
                <a:spcPts val="4759"/>
              </a:lnSpc>
            </a:pPr>
            <a:endParaRPr lang="en-US" sz="3399" b="1" dirty="0">
              <a:solidFill>
                <a:schemeClr val="bg1"/>
              </a:solidFill>
              <a:latin typeface="Open Sans"/>
            </a:endParaRPr>
          </a:p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chemeClr val="bg1"/>
                </a:solidFill>
                <a:latin typeface="Open Sans"/>
              </a:rPr>
              <a:t>Enero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3514" y="1637073"/>
            <a:ext cx="16287750" cy="1461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89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El programa </a:t>
            </a:r>
            <a:r>
              <a:rPr lang="en-US" sz="2599" dirty="0">
                <a:solidFill>
                  <a:srgbClr val="000000"/>
                </a:solidFill>
                <a:latin typeface="Open Sans Bold"/>
              </a:rPr>
              <a:t>socia líder 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esta diseñado para brindar un reconocimiento monetario a las socias  que realizan la labor de reclutar y referir nuevas clientas para que se integren a formar parte de Pro Mujer como clientas activas, y puedan hacer uso de los productos y servicios temenos a disposición.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030709" y="3420706"/>
            <a:ext cx="6093361" cy="868805"/>
            <a:chOff x="0" y="0"/>
            <a:chExt cx="8124481" cy="115840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124481" cy="1158406"/>
              <a:chOff x="0" y="0"/>
              <a:chExt cx="1604836" cy="22882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604836" cy="228821"/>
              </a:xfrm>
              <a:custGeom>
                <a:avLst/>
                <a:gdLst/>
                <a:ahLst/>
                <a:cxnLst/>
                <a:rect l="l" t="t" r="r" b="b"/>
                <a:pathLst>
                  <a:path w="1604836" h="228821">
                    <a:moveTo>
                      <a:pt x="0" y="0"/>
                    </a:moveTo>
                    <a:lnTo>
                      <a:pt x="1604836" y="0"/>
                    </a:lnTo>
                    <a:lnTo>
                      <a:pt x="1604836" y="228821"/>
                    </a:lnTo>
                    <a:lnTo>
                      <a:pt x="0" y="228821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1604836" cy="2669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712992" y="170051"/>
              <a:ext cx="6876124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dirty="0">
                  <a:solidFill>
                    <a:srgbClr val="FFFFFF"/>
                  </a:solidFill>
                  <a:latin typeface="Open Sans Bold"/>
                </a:rPr>
                <a:t>Términos y condiciones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76121" y="4598049"/>
            <a:ext cx="17801279" cy="5257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Quiénes Participan: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  <a:ea typeface="Open Sans"/>
              </a:rPr>
              <a:t>Toda clienta/e activa/o de Pro mujer Nicaragua tendrá la oportunidad de ser parte del programa.</a:t>
            </a:r>
          </a:p>
          <a:p>
            <a:pPr marL="280668" lvl="1"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  <a:ea typeface="Open Sans"/>
              </a:rPr>
              <a:t> </a:t>
            </a:r>
          </a:p>
          <a:p>
            <a:pPr indent="-176532"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Lugares donde es efectiva la promoción: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Programa activo para el total de centros focales que tiene Pro mujer Nicaragua </a:t>
            </a:r>
          </a:p>
          <a:p>
            <a:pPr marL="280668" lvl="1"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Vigencia: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Iniciando el 13 de enero y finalizando el 30 de Noviembre de 2025.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38061" y="1430979"/>
            <a:ext cx="17811879" cy="7770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Entrega del bono: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Sera pagado en los primeros 10 días hábiles después de enviada la solicitud a proceso de pago.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r>
              <a:rPr lang="en-US" sz="2599" dirty="0" err="1">
                <a:solidFill>
                  <a:srgbClr val="000000"/>
                </a:solidFill>
                <a:latin typeface="Open Sans Bold"/>
              </a:rPr>
              <a:t>Método</a:t>
            </a:r>
            <a:r>
              <a:rPr lang="en-US" sz="2599" dirty="0">
                <a:solidFill>
                  <a:srgbClr val="000000"/>
                </a:solidFill>
                <a:latin typeface="Open Sans Bold"/>
              </a:rPr>
              <a:t> de Pago: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Sera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acreditado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a la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billetera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móvil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de cada cliente participante o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vía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excepcional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por cheque.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r>
              <a:rPr lang="en-US" sz="2599" dirty="0" err="1">
                <a:solidFill>
                  <a:srgbClr val="000000"/>
                </a:solidFill>
                <a:latin typeface="Open Sans Bold"/>
              </a:rPr>
              <a:t>Tiempos</a:t>
            </a:r>
            <a:r>
              <a:rPr lang="en-US" sz="2599" dirty="0">
                <a:solidFill>
                  <a:srgbClr val="000000"/>
                </a:solidFill>
                <a:latin typeface="Open Sans Bold"/>
              </a:rPr>
              <a:t> de </a:t>
            </a:r>
            <a:r>
              <a:rPr lang="en-US" sz="2599" dirty="0" err="1">
                <a:solidFill>
                  <a:srgbClr val="000000"/>
                </a:solidFill>
                <a:latin typeface="Open Sans Bold"/>
              </a:rPr>
              <a:t>reclamo</a:t>
            </a:r>
            <a:r>
              <a:rPr lang="en-US" sz="2599" dirty="0">
                <a:solidFill>
                  <a:srgbClr val="000000"/>
                </a:solidFill>
                <a:latin typeface="Open Sans Bold"/>
              </a:rPr>
              <a:t>: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Para hacer efectivo el pago de su bono, la clienta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deberá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presentarse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en su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centro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focal máximo el segundo día hábil después de la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llamada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telefónica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de la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encarga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de atención a la clienta. En caso que la clienta viva en zonas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alejadas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o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remotas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, la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documentación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que debe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firmar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podrá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ser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llevada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por su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asesor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/a para que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proceda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a la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firma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de los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soportes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Open Sans"/>
              </a:rPr>
              <a:t>correspondientes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. </a:t>
            </a:r>
          </a:p>
          <a:p>
            <a:pPr marL="280668" lvl="1"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D1815-B048-977D-C8D6-4C35EAE7A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DC48EB-A394-3EEE-4B11-A0D1B4714672}"/>
              </a:ext>
            </a:extLst>
          </p:cNvPr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FC0A1D61-EEA4-222C-C4FB-271DE6C91F41}"/>
                </a:ext>
              </a:extLst>
            </p:cNvPr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0CA57570-39F9-91B2-8346-C3BC586CFF80}"/>
                  </a:ext>
                </a:extLst>
              </p:cNvPr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A60725E0-3843-C382-4259-F14D2614BAD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007D0AB-0D2A-D789-2C65-F69A304C22AC}"/>
                </a:ext>
              </a:extLst>
            </p:cNvPr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9708797-E227-3B16-A5EC-9D45C888C99B}"/>
                </a:ext>
              </a:extLst>
            </p:cNvPr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5CFF6DC0-B1CE-FF2B-99DA-703CA11DF371}"/>
              </a:ext>
            </a:extLst>
          </p:cNvPr>
          <p:cNvSpPr txBox="1"/>
          <p:nvPr/>
        </p:nvSpPr>
        <p:spPr>
          <a:xfrm>
            <a:off x="476121" y="1485900"/>
            <a:ext cx="17811879" cy="6565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Medios de divulgación: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Piezas digitales para Whatsapp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Videos Socia líder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Asesoras/es de Banca Comunal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Asesoras/es de Crédito Individual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Pieza impresa en locales de socias lideres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Redes Sociales (Publicaciones en Facebook) 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0346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76121" y="933468"/>
            <a:ext cx="17811879" cy="10361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9"/>
              </a:lnSpc>
            </a:pPr>
            <a:r>
              <a:rPr lang="en-US" sz="3399" u="sng" dirty="0">
                <a:solidFill>
                  <a:srgbClr val="F0001D"/>
                </a:solidFill>
                <a:latin typeface="Open Sans Bold"/>
              </a:rPr>
              <a:t>Monto de Bono</a:t>
            </a:r>
          </a:p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Para Banca comunal, el bono a otorgar esta definido de acuerdo al número de clientas que conformen el grupo referido y desembolsado: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8 a 12 clientas ------ C$1,600.00 Córdobas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13 a 15 clientas ---- C$ 3,200.00 Córdobas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16 a más clientas --C$ 4,000.00 Córdobas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 Bold"/>
              </a:rPr>
              <a:t>Para clientas referidas y desembolsadas como Crédito Individual el bono a otorgar esta definido por el monto desembolsado: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U$1,000 a U$4,999 dólares ------ C$800.00 Córdobas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U$5,000 a U$9,999 dólares ------ C$1,000.00 Córdobas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U$10,000 a $19,999 dólares------ C$1,500.00 Córdobas </a:t>
            </a:r>
          </a:p>
          <a:p>
            <a:pPr marL="561337" lvl="1" indent="-280669">
              <a:lnSpc>
                <a:spcPts val="467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De U$20,000 dólares a más ----------- C$2,000.00 Córdobas 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1206" y="1085868"/>
            <a:ext cx="17265589" cy="13259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79"/>
              </a:lnSpc>
            </a:pPr>
            <a:r>
              <a:rPr lang="en-US" sz="3599" u="sng" dirty="0">
                <a:solidFill>
                  <a:srgbClr val="F0001D"/>
                </a:solidFill>
                <a:latin typeface="Open Sans Bold"/>
              </a:rPr>
              <a:t>Normas Generales</a:t>
            </a:r>
          </a:p>
          <a:p>
            <a:pPr>
              <a:lnSpc>
                <a:spcPts val="467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Toda clienta participante deberá asumir las retenciones conforme ley (ley de concertación tributaria y planes de arbitrio municipales): </a:t>
            </a: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León retiene impuesto municipal a partir de C$100.00 Córdobas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Matagalpa retiene impuesto municipal a partir de C$1,000.00 Córdobas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Masaya retiene impuestos municipal a partir de C$1.00 Córdobas</a:t>
            </a:r>
          </a:p>
          <a:p>
            <a:pPr marL="561337" lvl="1" indent="-280669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Todos los departamentos retienen IR a partir de C$1,000.00 Córdobas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Se firmara un único par de contratos para cada proceso de pago durante este vigente la campaña.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No participan aquellas clientas potenciales que reclutan al grupo y se integran al mismo para formar parte de la Asociación Comunal, ya que al momento de formar el grupo aun no es clienta activa de Promujer.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La entrega del bono no esta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sujeta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rifa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y debera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entregarse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conforme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1206" y="1228743"/>
            <a:ext cx="17265589" cy="1459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La promoción es de carácter excepcional, temporal y diferente a la oferta de servicios o productos habituales que ofrece Promujer Nicaragua.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El pago del bono será realizado en 2 cortes, el primer corte es todo lo acumulado del 1 al 15 y el segundo corte lo acumulado del 16 al 30/31 de cada mes.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La solicitud de pago sera registrada en HD máximo 1 dia hábil despues de enviado el listado por Gerencia de Banca Comunal a Marketing.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El correo de autorización de la campaña sera el soporte para proceso de pago.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El Gerente del centro focal es el responsable de envio de la información correcta de cada cliente ganador, en caso de no enviar la información y documentos correctamente, debera solicitar el cambio y el pago se realizara en el siguiente corte.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Si el Gerente del centro focal no realiza la solicitud de pago en el tiempo establecido, el pago deberá incluirse en el siguiente corte. </a:t>
            </a:r>
          </a:p>
          <a:p>
            <a:pPr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8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80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1206" y="1219218"/>
            <a:ext cx="17265589" cy="13380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en-US" sz="3599" u="sng" dirty="0">
                <a:solidFill>
                  <a:srgbClr val="F0001D"/>
                </a:solidFill>
                <a:latin typeface="Open Sans Bold"/>
              </a:rPr>
              <a:t>Aclaraciones</a:t>
            </a: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En caso que las personas participantes hayan cumplido con los términos para participar, la persona proveedora (PMN ) no podrá negarse a entregarle el bono, en el plazo especificado en el reglamento de la promoción.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Sin perjuicio de lo anterior, por razones de caso fortuito o de fuerza mayor o por su simple conveniencia comercial, Pro Mujer Nicaragua podrá suspender o terminar anticipadamente el plazo de esta promoción, lo que informarán oportunamente a los participantes a través de los canales de difusión que se estimen más apropiados.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En caso de enmiendas a la presente campaña de promoción , serán comunicadas y surtirán efectos a partir de la fecha señalada por Pro mujer Nicaragua.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Toda obligación, promoción, oferta u ofrecimiento de cualquier índole plasmado en el presente Reglamento y en el material publicitario relacionado, es responsabilidad única y exclusivamente de Pro Mujer Nicaragua LLC, sujeto a las leyes (incluyendo cualquier acto, decreto, o regulación gubernamental) y bajo la jurisdicción exclusiva de la República de Nicaragua.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11206" y="1228743"/>
            <a:ext cx="17265589" cy="1384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600" dirty="0">
                <a:solidFill>
                  <a:srgbClr val="000000"/>
                </a:solidFill>
                <a:latin typeface="Open Sans"/>
              </a:rPr>
              <a:t>En caso que la clienta no se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presente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firmar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en los 2 dias hábiles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correspondientes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despues de la </a:t>
            </a:r>
            <a:r>
              <a:rPr lang="en-US" sz="2600" dirty="0" err="1">
                <a:solidFill>
                  <a:srgbClr val="000000"/>
                </a:solidFill>
                <a:latin typeface="Open Sans"/>
              </a:rPr>
              <a:t>llamada</a:t>
            </a:r>
            <a:r>
              <a:rPr lang="en-US" sz="2600" dirty="0">
                <a:solidFill>
                  <a:srgbClr val="000000"/>
                </a:solidFill>
                <a:latin typeface="Open Sans"/>
              </a:rPr>
              <a:t> de EAC, el pago pasa al siguiente corte. </a:t>
            </a:r>
          </a:p>
          <a:p>
            <a:pPr>
              <a:lnSpc>
                <a:spcPts val="3639"/>
              </a:lnSpc>
            </a:pPr>
            <a:endParaRPr lang="en-US" sz="26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 err="1">
                <a:solidFill>
                  <a:srgbClr val="000000"/>
                </a:solidFill>
                <a:latin typeface="Open Sans"/>
              </a:rPr>
              <a:t>Ninguna</a:t>
            </a:r>
            <a:r>
              <a:rPr lang="en-US" sz="2599" dirty="0">
                <a:solidFill>
                  <a:srgbClr val="000000"/>
                </a:solidFill>
                <a:latin typeface="Open Sans"/>
              </a:rPr>
              <a:t> colaboradora de la Institución podrá contactar a las clientas, de manera directa o indirecta, para el ofrecimiento de esta promociones antes de las ocho de la mañana ni después de las cinco de la tarde, y solamente podrán contactarlos en horas y días laborables.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F0001D"/>
                </a:solidFill>
                <a:latin typeface="Open Sans"/>
              </a:rPr>
              <a:t>Nota:</a:t>
            </a: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000000"/>
                </a:solidFill>
                <a:latin typeface="Open Sans"/>
              </a:rPr>
              <a:t>Cualquier duda sobre los alcances e interpretación del presente reglamento, podrá evacuarse mediante consulta al teléfono perteneciente a su respectiva oficina de atención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b="1" u="sng" dirty="0">
                <a:solidFill>
                  <a:srgbClr val="000000"/>
                </a:solidFill>
                <a:latin typeface="Open Sans"/>
              </a:rPr>
              <a:t>Consideraciones: </a:t>
            </a:r>
          </a:p>
          <a:p>
            <a:pPr>
              <a:lnSpc>
                <a:spcPts val="3639"/>
              </a:lnSpc>
            </a:pPr>
            <a:endParaRPr lang="en-US" sz="2599" b="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r>
              <a:rPr lang="en-US" sz="2599" b="1" dirty="0">
                <a:solidFill>
                  <a:srgbClr val="000000"/>
                </a:solidFill>
                <a:latin typeface="Open Sans"/>
              </a:rPr>
              <a:t>Todo GCF que tenga socias lideres que refirieron una Banca Comunal o un crédito individual en el periodo del 1 de Diciembre 2024 al 10 de enero de 2025, debera solicitor el pago de la clienta en el primer corte del mes de enero. </a:t>
            </a: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363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4679"/>
              </a:lnSpc>
            </a:pPr>
            <a:endParaRPr lang="en-US" sz="2599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9133" y="1238012"/>
            <a:ext cx="179308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u="sng" dirty="0">
                <a:solidFill>
                  <a:srgbClr val="F0001D"/>
                </a:solidFill>
                <a:latin typeface="Open Sans Bold"/>
              </a:rPr>
              <a:t>Proceso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26C5BC8-E7BF-DF15-E810-C5C28101E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186993"/>
              </p:ext>
            </p:extLst>
          </p:nvPr>
        </p:nvGraphicFramePr>
        <p:xfrm>
          <a:off x="829132" y="1851422"/>
          <a:ext cx="16849267" cy="7940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196">
                  <a:extLst>
                    <a:ext uri="{9D8B030D-6E8A-4147-A177-3AD203B41FA5}">
                      <a16:colId xmlns:a16="http://schemas.microsoft.com/office/drawing/2014/main" val="423830454"/>
                    </a:ext>
                  </a:extLst>
                </a:gridCol>
                <a:gridCol w="1629552">
                  <a:extLst>
                    <a:ext uri="{9D8B030D-6E8A-4147-A177-3AD203B41FA5}">
                      <a16:colId xmlns:a16="http://schemas.microsoft.com/office/drawing/2014/main" val="999079830"/>
                    </a:ext>
                  </a:extLst>
                </a:gridCol>
                <a:gridCol w="1871834">
                  <a:extLst>
                    <a:ext uri="{9D8B030D-6E8A-4147-A177-3AD203B41FA5}">
                      <a16:colId xmlns:a16="http://schemas.microsoft.com/office/drawing/2014/main" val="2451351401"/>
                    </a:ext>
                  </a:extLst>
                </a:gridCol>
                <a:gridCol w="12720685">
                  <a:extLst>
                    <a:ext uri="{9D8B030D-6E8A-4147-A177-3AD203B41FA5}">
                      <a16:colId xmlns:a16="http://schemas.microsoft.com/office/drawing/2014/main" val="3690407296"/>
                    </a:ext>
                  </a:extLst>
                </a:gridCol>
              </a:tblGrid>
              <a:tr h="37571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MACROPROCESO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Marketing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25960"/>
                  </a:ext>
                </a:extLst>
              </a:tr>
              <a:tr h="37571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Gestión de campañas de marketing y promociones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52435"/>
                  </a:ext>
                </a:extLst>
              </a:tr>
              <a:tr h="37571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SUBPROCESO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PROGRAMA SOCIA LIDER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454585"/>
                  </a:ext>
                </a:extLst>
              </a:tr>
              <a:tr h="37571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PROCEDIMIENTO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Procedimiento de seguimiento y pago a clientas participantes con AC o referidos de CI desembolsadas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67083"/>
                  </a:ext>
                </a:extLst>
              </a:tr>
              <a:tr h="375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No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Área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Responsables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Descripción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821303169"/>
                  </a:ext>
                </a:extLst>
              </a:tr>
              <a:tr h="87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1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Marketing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s-NI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arketing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u="none" dirty="0">
                          <a:effectLst/>
                        </a:rPr>
                        <a:t>Gestiona divulgación de promoción a clientas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Remite circular normativa y reglamento de la campaña para ser divulgada.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2923497428"/>
                  </a:ext>
                </a:extLst>
              </a:tr>
              <a:tr h="1312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2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Negocio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Asesores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</a:rPr>
                        <a:t>Recibe de parte de las clientas participantes el contacto telefónico y nombre de la clienta, copia/imagen del documento de identificación de las potenciales clientas para formar parte de la AC o para crédito Individual. 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Entrega o envían al líder de negocio los datos de la clienta a visitar y aplicar el procedimiento de crédito.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634859926"/>
                  </a:ext>
                </a:extLst>
              </a:tr>
              <a:tr h="1918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3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Negocio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Gerente de BC/ Subgerente de Negocios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</a:rPr>
                        <a:t>Monitorea los desembolsos o rechazos.</a:t>
                      </a:r>
                      <a:endParaRPr lang="es-MX" sz="1800" dirty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ES" sz="1800" dirty="0">
                          <a:effectLst/>
                        </a:rPr>
                        <a:t>Los días 15 y 30 de cada mes deberán enviar listado de clientas ganadoras al área de Marketing La lista debe contener</a:t>
                      </a:r>
                      <a:r>
                        <a:rPr lang="es-NI" sz="1800" dirty="0">
                          <a:effectLst/>
                        </a:rPr>
                        <a:t>:</a:t>
                      </a:r>
                      <a:r>
                        <a:rPr lang="es-ES" sz="1800" dirty="0">
                          <a:effectLst/>
                        </a:rPr>
                        <a:t> Nombre de clienta ganadora, Número identificación, Fecha en que ingresó a la referida, Fecha de desembolsó de la referida, monto desembolsado, número de billetera, tipo de referido (BC –CI), si es BC debe agregar el nombre de la AC y cantidad de clientas que integran la AC referida.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288365606"/>
                  </a:ext>
                </a:extLst>
              </a:tr>
              <a:tr h="1009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Marketing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s-NI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arketing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90170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 el listado de clientas ganadoras procede a revisar y  enviar el siguiente día hábil la solicitud de pago vía HD a administración/ Accenture para que se proceda a elaborar contratos, recibos y demás soportes.</a:t>
                      </a: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2873331976"/>
                  </a:ext>
                </a:extLst>
              </a:tr>
              <a:tr h="949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Administración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Accenture 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9017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Recibe la solicitud de pago vía HD,  procede a solicitar la elaboración de contratos a Accenture compras para que sean remitidos a administración y recuperación de firmas; administración remite los contratos a los centro focales para culminación de soportes por las EAC. </a:t>
                      </a: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41568037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250400" cy="1133493"/>
            <a:chOff x="0" y="0"/>
            <a:chExt cx="30822287" cy="151132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5318701" cy="1511324"/>
              <a:chOff x="0" y="0"/>
              <a:chExt cx="6445004" cy="3847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45004" cy="384715"/>
              </a:xfrm>
              <a:custGeom>
                <a:avLst/>
                <a:gdLst/>
                <a:ahLst/>
                <a:cxnLst/>
                <a:rect l="l" t="t" r="r" b="b"/>
                <a:pathLst>
                  <a:path w="6445004" h="384715">
                    <a:moveTo>
                      <a:pt x="0" y="0"/>
                    </a:moveTo>
                    <a:lnTo>
                      <a:pt x="6445004" y="0"/>
                    </a:lnTo>
                    <a:lnTo>
                      <a:pt x="6445004" y="384715"/>
                    </a:lnTo>
                    <a:lnTo>
                      <a:pt x="0" y="384715"/>
                    </a:lnTo>
                    <a:close/>
                  </a:path>
                </a:pathLst>
              </a:custGeom>
              <a:solidFill>
                <a:srgbClr val="F0001D"/>
              </a:solidFill>
            </p:spPr>
            <p:txBody>
              <a:bodyPr/>
              <a:lstStyle/>
              <a:p>
                <a:endParaRPr lang="es-NI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6445004" cy="422815"/>
              </a:xfrm>
              <a:prstGeom prst="rect">
                <a:avLst/>
              </a:prstGeom>
            </p:spPr>
            <p:txBody>
              <a:bodyPr lIns="39420" tIns="39420" rIns="39420" bIns="3942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158465" y="161550"/>
              <a:ext cx="23663822" cy="121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7677"/>
                </a:lnSpc>
              </a:pPr>
              <a:r>
                <a:rPr lang="en-US" sz="5484" dirty="0">
                  <a:solidFill>
                    <a:srgbClr val="FFFFFF"/>
                  </a:solidFill>
                  <a:latin typeface="Public Sans Bold"/>
                </a:rPr>
                <a:t>Programa Socia Líder 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21555465" y="0"/>
              <a:ext cx="1456935" cy="1511324"/>
            </a:xfrm>
            <a:custGeom>
              <a:avLst/>
              <a:gdLst/>
              <a:ahLst/>
              <a:cxnLst/>
              <a:rect l="l" t="t" r="r" b="b"/>
              <a:pathLst>
                <a:path w="1456935" h="1511324">
                  <a:moveTo>
                    <a:pt x="0" y="0"/>
                  </a:moveTo>
                  <a:lnTo>
                    <a:pt x="1456935" y="0"/>
                  </a:lnTo>
                  <a:lnTo>
                    <a:pt x="1456935" y="1511324"/>
                  </a:lnTo>
                  <a:lnTo>
                    <a:pt x="0" y="1511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8878"/>
              </a:stretch>
            </a:blipFill>
          </p:spPr>
          <p:txBody>
            <a:bodyPr/>
            <a:lstStyle/>
            <a:p>
              <a:endParaRPr lang="es-NI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9133" y="1238012"/>
            <a:ext cx="179308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u="sng" dirty="0">
                <a:solidFill>
                  <a:srgbClr val="F0001D"/>
                </a:solidFill>
                <a:latin typeface="Open Sans Bold"/>
              </a:rPr>
              <a:t>Proceso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5279545F-2160-6FDE-3512-1E782FA9A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792579"/>
              </p:ext>
            </p:extLst>
          </p:nvPr>
        </p:nvGraphicFramePr>
        <p:xfrm>
          <a:off x="844372" y="1828562"/>
          <a:ext cx="16757827" cy="7963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8111">
                  <a:extLst>
                    <a:ext uri="{9D8B030D-6E8A-4147-A177-3AD203B41FA5}">
                      <a16:colId xmlns:a16="http://schemas.microsoft.com/office/drawing/2014/main" val="423830454"/>
                    </a:ext>
                  </a:extLst>
                </a:gridCol>
                <a:gridCol w="1505272">
                  <a:extLst>
                    <a:ext uri="{9D8B030D-6E8A-4147-A177-3AD203B41FA5}">
                      <a16:colId xmlns:a16="http://schemas.microsoft.com/office/drawing/2014/main" val="999079830"/>
                    </a:ext>
                  </a:extLst>
                </a:gridCol>
                <a:gridCol w="1817883">
                  <a:extLst>
                    <a:ext uri="{9D8B030D-6E8A-4147-A177-3AD203B41FA5}">
                      <a16:colId xmlns:a16="http://schemas.microsoft.com/office/drawing/2014/main" val="2451351401"/>
                    </a:ext>
                  </a:extLst>
                </a:gridCol>
                <a:gridCol w="12706561">
                  <a:extLst>
                    <a:ext uri="{9D8B030D-6E8A-4147-A177-3AD203B41FA5}">
                      <a16:colId xmlns:a16="http://schemas.microsoft.com/office/drawing/2014/main" val="3690407296"/>
                    </a:ext>
                  </a:extLst>
                </a:gridCol>
              </a:tblGrid>
              <a:tr h="4413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MACROPROCESO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Marketing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25960"/>
                  </a:ext>
                </a:extLst>
              </a:tr>
              <a:tr h="4413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Gestión de campañas de marketing y promociones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52435"/>
                  </a:ext>
                </a:extLst>
              </a:tr>
              <a:tr h="4413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SUBPROCESO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PROGRAMA SOCIA LIDER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454585"/>
                  </a:ext>
                </a:extLst>
              </a:tr>
              <a:tr h="4413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PROCEDIMIENTO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Procedimiento de seguimiento y pago a clientas participantes con AC o </a:t>
                      </a:r>
                      <a:r>
                        <a:rPr lang="es-NI" sz="1800" dirty="0" err="1">
                          <a:effectLst/>
                        </a:rPr>
                        <a:t>referidaos</a:t>
                      </a:r>
                      <a:r>
                        <a:rPr lang="es-NI" sz="1800" dirty="0">
                          <a:effectLst/>
                        </a:rPr>
                        <a:t> de CI desembolsadas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67083"/>
                  </a:ext>
                </a:extLst>
              </a:tr>
              <a:tr h="441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No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Área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Responsables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Descripción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821303169"/>
                  </a:ext>
                </a:extLst>
              </a:tr>
              <a:tr h="2233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6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Operaciones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EAC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0" lvl="0" indent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NI" sz="1800" dirty="0">
                          <a:effectLst/>
                        </a:rPr>
                        <a:t>Accenture solicita apoyo de la EAC para recuperación de firmas de contrato, elaboración de recibos de egresos y retenciones . Una vez firmadas se remitirán a tesorería para proceso de pago, en forma digital  será dirigido a Accenture por medio de correo genérico y físico a tesorería. </a:t>
                      </a:r>
                      <a:endParaRPr lang="es-MX" sz="180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NI" sz="1800" dirty="0">
                          <a:effectLst/>
                        </a:rPr>
                        <a:t>En caso de que la clienta sea de zonas lejanas la documentación podrá entregársele a su asesora/ analista para que complete la firma en campo.</a:t>
                      </a:r>
                    </a:p>
                    <a:p>
                      <a:pPr marL="0" lvl="0" indent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NI" sz="1800" dirty="0">
                          <a:effectLst/>
                        </a:rPr>
                        <a:t>La EAC deberá enviar al final del cuarto la cantidad de soportes que hayan sido firmados por las clientas durante ese día, remitiéndolo directamente a Oficina Nacional – Tesorería.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306332595"/>
                  </a:ext>
                </a:extLst>
              </a:tr>
              <a:tr h="819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7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Finanzas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Área contable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NI" sz="1800" dirty="0">
                          <a:effectLst/>
                        </a:rPr>
                        <a:t>Recibe los soportes firmados por las clientas ganadoras, </a:t>
                      </a:r>
                      <a:r>
                        <a:rPr lang="es-MX" sz="1800" dirty="0">
                          <a:effectLst/>
                        </a:rPr>
                        <a:t>aplica procedimiento de control interno y aprueba pagos que estén en su registro correctamente. De ser necesarias correcciones regresa al área pertinente. </a:t>
                      </a:r>
                      <a:endParaRPr lang="es-MX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738912045"/>
                  </a:ext>
                </a:extLst>
              </a:tr>
              <a:tr h="1883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Tesorería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Jefa de tesorería </a:t>
                      </a:r>
                    </a:p>
                  </a:txBody>
                  <a:tcPr marL="21145" marR="21145" marT="0" marB="0" anchor="ctr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Recibe orden de pago del sistema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 transferencia a la billetera móvil de cada clienta ganadora.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existen rechazos por error en billetera móvil, a solicitud de la Gerente de Banca Comunal/ Subgerente de negocios y/o área de Marketing se procederá a realizar pago vía cheque, con excepción que justifique el cambio. </a:t>
                      </a: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3178001146"/>
                  </a:ext>
                </a:extLst>
              </a:tr>
              <a:tr h="81983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MX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 DEL PROCEDIMIENTO </a:t>
                      </a: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 anchor="ctr"/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s-MX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145" marR="21145" marT="0" marB="0"/>
                </a:tc>
                <a:extLst>
                  <a:ext uri="{0D108BD9-81ED-4DB2-BD59-A6C34878D82A}">
                    <a16:rowId xmlns:a16="http://schemas.microsoft.com/office/drawing/2014/main" val="15828002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1639</Words>
  <Application>Microsoft Office PowerPoint</Application>
  <PresentationFormat>Personalizado</PresentationFormat>
  <Paragraphs>200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Open Sans Bold</vt:lpstr>
      <vt:lpstr>Calibri</vt:lpstr>
      <vt:lpstr>Arial</vt:lpstr>
      <vt:lpstr>Public Sans Bold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Socia Líder 2.0</dc:title>
  <dc:creator>Katherine Ayaris Reyes Sanchez</dc:creator>
  <cp:lastModifiedBy>Katherine Ayaris Reyes Sanchez</cp:lastModifiedBy>
  <cp:revision>3</cp:revision>
  <dcterms:created xsi:type="dcterms:W3CDTF">2006-08-16T00:00:00Z</dcterms:created>
  <dcterms:modified xsi:type="dcterms:W3CDTF">2025-01-10T16:23:35Z</dcterms:modified>
  <dc:identifier>DAGB248-mGs</dc:identifier>
</cp:coreProperties>
</file>